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016" r:id="rId1"/>
  </p:sldMasterIdLst>
  <p:notesMasterIdLst>
    <p:notesMasterId r:id="rId12"/>
  </p:notesMasterIdLst>
  <p:handoutMasterIdLst>
    <p:handoutMasterId r:id="rId13"/>
  </p:handoutMasterIdLst>
  <p:sldIdLst>
    <p:sldId id="379" r:id="rId2"/>
    <p:sldId id="380" r:id="rId3"/>
    <p:sldId id="388" r:id="rId4"/>
    <p:sldId id="381" r:id="rId5"/>
    <p:sldId id="382" r:id="rId6"/>
    <p:sldId id="383" r:id="rId7"/>
    <p:sldId id="384" r:id="rId8"/>
    <p:sldId id="385" r:id="rId9"/>
    <p:sldId id="386" r:id="rId10"/>
    <p:sldId id="387" r:id="rId11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AF4"/>
    <a:srgbClr val="BC2A2E"/>
    <a:srgbClr val="1B81D9"/>
    <a:srgbClr val="77F604"/>
    <a:srgbClr val="8FFC2C"/>
    <a:srgbClr val="000000"/>
    <a:srgbClr val="FF292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87" autoAdjust="0"/>
    <p:restoredTop sz="95560" autoAdjust="0"/>
  </p:normalViewPr>
  <p:slideViewPr>
    <p:cSldViewPr>
      <p:cViewPr varScale="1">
        <p:scale>
          <a:sx n="78" d="100"/>
          <a:sy n="78" d="100"/>
        </p:scale>
        <p:origin x="8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C9B3E4BC-C569-42E3-AEEE-DBE99B7052E4}" type="datetime1">
              <a:rPr lang="fr-FR"/>
              <a:pPr>
                <a:defRPr/>
              </a:pPr>
              <a:t>14/03/2023</a:t>
            </a:fld>
            <a:endParaRPr lang="fr-FR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BC4DA00C-C7F4-48B0-942B-1D8ED115D8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46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EB9EE5AC-416A-4FD0-B1B0-911A57E2DE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335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1" charset="0"/>
        <a:ea typeface="ＭＳ Ｐゴシック" pitchFamily="-111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250" y="-171450"/>
            <a:ext cx="7556500" cy="1143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/>
            </a:lvl1pPr>
            <a:lvl2pPr marL="742950" indent="-285750">
              <a:buFont typeface="Arial" pitchFamily="34" charset="0"/>
              <a:buChar char="•"/>
              <a:defRPr sz="2400"/>
            </a:lvl2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  <a:endParaRPr lang="en-US" dirty="0"/>
          </a:p>
          <a:p>
            <a:pPr lvl="1"/>
            <a:r>
              <a:rPr lang="en-US" dirty="0"/>
              <a:t>Second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3314700" y="6332538"/>
            <a:ext cx="3303588" cy="457200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1600" smtClean="0">
                <a:latin typeface="Cambria" pitchFamily="18" charset="0"/>
                <a:ea typeface="ＭＳ Ｐゴシック" pitchFamily="-110" charset="-128"/>
                <a:cs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-171450"/>
            <a:ext cx="7556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12700">
            <a:gradFill>
              <a:gsLst>
                <a:gs pos="0">
                  <a:schemeClr val="bg2">
                    <a:lumMod val="25000"/>
                  </a:schemeClr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0"/>
            </a:gra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fr-FR">
              <a:latin typeface="Times" charset="0"/>
              <a:ea typeface="ＭＳ Ｐゴシック" charset="-128"/>
              <a:cs typeface="+mn-cs"/>
            </a:endParaRPr>
          </a:p>
        </p:txBody>
      </p:sp>
      <p:pic>
        <p:nvPicPr>
          <p:cNvPr id="1032" name="Image 8" descr="Logo PIMM peti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-34925"/>
            <a:ext cx="177482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Image 8" descr="ARTS-hd-logo-carnot-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376" y="6303169"/>
            <a:ext cx="10922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85988" y="6446838"/>
            <a:ext cx="12334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3779912" y="6352791"/>
            <a:ext cx="2685256" cy="457200"/>
          </a:xfrm>
          <a:prstGeom prst="rect">
            <a:avLst/>
          </a:prstGeom>
        </p:spPr>
        <p:txBody>
          <a:bodyPr/>
          <a:lstStyle>
            <a:lvl1pPr algn="ctr" eaLnBrk="0" hangingPunct="0">
              <a:defRPr sz="1600" smtClean="0">
                <a:latin typeface="Cambria" pitchFamily="18" charset="0"/>
                <a:ea typeface="ＭＳ Ｐゴシック" pitchFamily="-110" charset="-128"/>
                <a:cs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6329363"/>
            <a:ext cx="1199981" cy="48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Image 11" descr="C:\Users\schrive\Documents\PIMM\Administration générale\LOGOS\Logo_couleur_CMJN.jpg"/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4" y="6320406"/>
            <a:ext cx="1626870" cy="489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Espace réservé du contenu 4"/>
          <p:cNvPicPr preferRelativeResize="0">
            <a:picLocks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988" y="6311391"/>
            <a:ext cx="54000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mbria" pitchFamily="18" charset="0"/>
          <a:ea typeface="ＭＳ Ｐゴシック" pitchFamily="-111" charset="-128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mbria"/>
          <a:ea typeface="ＭＳ Ｐゴシック" charset="0"/>
          <a:cs typeface="Cambr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mbria"/>
          <a:ea typeface="Cambria" pitchFamily="-110" charset="0"/>
          <a:cs typeface="Cambria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ada.ensam.eu/yada/?service=DAODM&amp;langue=0&amp;kportal_host=http://etre.ensam.eu&amp;structure=PARIS&amp;secure=0&amp;kticket=1576681507371_8648&amp;rubrique=PERSONNEL&amp;RH=PERSONNEL" TargetMode="External"/><Relationship Id="rId2" Type="http://schemas.openxmlformats.org/officeDocument/2006/relationships/hyperlink" Target="http://sps.ensam.eu/demat/da-odm-2016/Pages/Accueil.aspx?service=DAODM&amp;langue=0&amp;kportal_host=http://etre.ensam.eu&amp;structure=PARIS&amp;secure=0&amp;kticket=1457427019191_874&amp;rubrique=PERSONNEL&amp;RH=PERSONNE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acp-uea@ensam.e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imm.paris.ensam.fr/sites/default/files/ENSAM%20Formulaire%20colis%20en%20attente%20de%20livraison%20Loge%20Pinel.doc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ea typeface="ＭＳ Ｐゴシック" pitchFamily="-110" charset="-128"/>
              </a:rPr>
              <a:t>COMMANDE avec l’ ENSAM (1/ 9)</a:t>
            </a:r>
            <a:br>
              <a:rPr lang="fr-FR" dirty="0" smtClean="0">
                <a:ea typeface="ＭＳ Ｐゴシック" pitchFamily="-110" charset="-128"/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71550"/>
            <a:ext cx="8229600" cy="5697810"/>
          </a:xfrm>
        </p:spPr>
        <p:txBody>
          <a:bodyPr/>
          <a:lstStyle/>
          <a:p>
            <a:pPr lvl="1">
              <a:spcBef>
                <a:spcPct val="0"/>
              </a:spcBef>
            </a:pPr>
            <a:endParaRPr lang="fr-FR" sz="1800" dirty="0" smtClean="0">
              <a:solidFill>
                <a:prstClr val="black"/>
              </a:solidFill>
              <a:ea typeface="ＭＳ Ｐゴシック" pitchFamily="-110" charset="-128"/>
            </a:endParaRPr>
          </a:p>
          <a:p>
            <a:r>
              <a:rPr lang="fr-FR" sz="2200" dirty="0">
                <a:solidFill>
                  <a:srgbClr val="C00000"/>
                </a:solidFill>
              </a:rPr>
              <a:t>Faire une Demande d'Achat</a:t>
            </a:r>
          </a:p>
          <a:p>
            <a:r>
              <a:rPr lang="fr-FR" sz="2200" dirty="0">
                <a:solidFill>
                  <a:srgbClr val="C00000"/>
                </a:solidFill>
              </a:rPr>
              <a:t>   </a:t>
            </a:r>
            <a:endParaRPr lang="fr-FR" sz="1100" dirty="0">
              <a:solidFill>
                <a:prstClr val="black"/>
              </a:solidFill>
            </a:endParaRPr>
          </a:p>
          <a:p>
            <a:r>
              <a:rPr lang="fr-FR" sz="2200" dirty="0">
                <a:solidFill>
                  <a:prstClr val="black"/>
                </a:solidFill>
              </a:rPr>
              <a:t>Sur </a:t>
            </a:r>
            <a:r>
              <a:rPr lang="fr-FR" sz="2200" dirty="0" smtClean="0">
                <a:solidFill>
                  <a:prstClr val="black"/>
                </a:solidFill>
              </a:rPr>
              <a:t>ETRE  </a:t>
            </a:r>
            <a:r>
              <a:rPr lang="fr-FR" sz="2200" dirty="0">
                <a:solidFill>
                  <a:prstClr val="black"/>
                </a:solidFill>
              </a:rPr>
              <a:t>, application </a:t>
            </a:r>
            <a:r>
              <a:rPr lang="fr-FR" sz="2200" dirty="0" smtClean="0">
                <a:solidFill>
                  <a:prstClr val="black"/>
                </a:solidFill>
              </a:rPr>
              <a:t>YADA       </a:t>
            </a:r>
            <a:r>
              <a:rPr lang="fr-FR" sz="2200" dirty="0">
                <a:solidFill>
                  <a:prstClr val="black"/>
                </a:solidFill>
              </a:rPr>
              <a:t>, faire une </a:t>
            </a:r>
            <a:r>
              <a:rPr lang="fr-FR" sz="2200" dirty="0">
                <a:solidFill>
                  <a:prstClr val="black"/>
                </a:solidFill>
                <a:hlinkClick r:id="rId2"/>
              </a:rPr>
              <a:t>Demande d'Achat</a:t>
            </a:r>
            <a:r>
              <a:rPr lang="fr-FR" sz="2200" dirty="0">
                <a:solidFill>
                  <a:prstClr val="black"/>
                </a:solidFill>
              </a:rPr>
              <a:t> (DA) </a:t>
            </a:r>
            <a:r>
              <a:rPr lang="fr-FR" sz="2200" dirty="0" smtClean="0">
                <a:solidFill>
                  <a:prstClr val="black"/>
                </a:solidFill>
              </a:rPr>
              <a:t> :</a:t>
            </a:r>
          </a:p>
          <a:p>
            <a:r>
              <a:rPr lang="fr-FR" sz="2200" dirty="0" smtClean="0">
                <a:solidFill>
                  <a:prstClr val="black"/>
                </a:solidFill>
                <a:hlinkClick r:id="rId3"/>
              </a:rPr>
              <a:t>https</a:t>
            </a:r>
            <a:r>
              <a:rPr lang="fr-FR" sz="2200" dirty="0">
                <a:solidFill>
                  <a:prstClr val="black"/>
                </a:solidFill>
                <a:hlinkClick r:id="rId3"/>
              </a:rPr>
              <a:t>://yada.ensam.eu/yada/?service=DAODM&amp;langue=0&amp;kportal_host=http://</a:t>
            </a:r>
            <a:r>
              <a:rPr lang="fr-FR" sz="2200" dirty="0" smtClean="0">
                <a:solidFill>
                  <a:prstClr val="black"/>
                </a:solidFill>
                <a:hlinkClick r:id="rId3"/>
              </a:rPr>
              <a:t>etre.ensam.eu&amp;structure=PARIS&amp;secure=0&amp;kticket=1576681507371_8648&amp;rubrique=PERSONNEL&amp;RH=PERSONNEL</a:t>
            </a:r>
            <a:endParaRPr lang="fr-FR" sz="2200" dirty="0" smtClean="0">
              <a:solidFill>
                <a:prstClr val="black"/>
              </a:solidFill>
            </a:endParaRPr>
          </a:p>
          <a:p>
            <a:endParaRPr lang="fr-FR" sz="2200" dirty="0" smtClean="0">
              <a:solidFill>
                <a:prstClr val="black"/>
              </a:solidFill>
            </a:endParaRPr>
          </a:p>
          <a:p>
            <a:pPr lvl="1">
              <a:spcBef>
                <a:spcPct val="0"/>
              </a:spcBef>
            </a:pPr>
            <a:endParaRPr lang="fr-FR" sz="1800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Mise à jour le 14 mars 2023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5776" y="4595354"/>
            <a:ext cx="1856386" cy="107099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4313796"/>
            <a:ext cx="145732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58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(9/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ct val="0"/>
              </a:spcBef>
            </a:pPr>
            <a:r>
              <a:rPr lang="fr-FR" sz="3200" kern="1200" dirty="0">
                <a:solidFill>
                  <a:srgbClr val="C00000"/>
                </a:solidFill>
                <a:latin typeface="Times"/>
                <a:ea typeface="ＭＳ Ｐゴシック" pitchFamily="-110" charset="-128"/>
              </a:rPr>
              <a:t>Livraison</a:t>
            </a:r>
            <a:endParaRPr lang="fr-FR" kern="1200" dirty="0">
              <a:solidFill>
                <a:prstClr val="black"/>
              </a:solidFill>
              <a:latin typeface="Times"/>
              <a:ea typeface="ＭＳ Ｐゴシック" pitchFamily="-110" charset="-128"/>
            </a:endParaRPr>
          </a:p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fr-FR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Vérifier la conformité des produits livrés</a:t>
            </a: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fr-FR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Garder le bon de livraison</a:t>
            </a: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endParaRPr lang="fr-FR" kern="1200" dirty="0">
              <a:solidFill>
                <a:prstClr val="black"/>
              </a:solidFill>
              <a:latin typeface="Times"/>
              <a:ea typeface="ＭＳ Ｐゴシック" pitchFamily="-110" charset="-128"/>
            </a:endParaRPr>
          </a:p>
          <a:p>
            <a:pPr lvl="0">
              <a:spcBef>
                <a:spcPct val="0"/>
              </a:spcBef>
            </a:pPr>
            <a:r>
              <a:rPr lang="fr-FR" sz="3200" kern="1200" dirty="0">
                <a:solidFill>
                  <a:srgbClr val="C00000"/>
                </a:solidFill>
                <a:latin typeface="Times"/>
                <a:ea typeface="ＭＳ Ｐゴシック" pitchFamily="-110" charset="-128"/>
              </a:rPr>
              <a:t>Accord sur Facture</a:t>
            </a:r>
          </a:p>
          <a:p>
            <a:pPr marL="285750" lvl="0" indent="-285750" algn="just">
              <a:spcBef>
                <a:spcPct val="0"/>
              </a:spcBef>
              <a:buFontTx/>
              <a:buChar char="-"/>
            </a:pP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Lorsque l'ENSAM reçoit la facture du fournisseur, l'ENSAM transmet au laboratoire par courrier le bordereau d'accord sur facture que vous devez renseigner (si la livraison est conforme).</a:t>
            </a:r>
          </a:p>
          <a:p>
            <a:pPr marL="285750" indent="-285750" algn="just">
              <a:spcBef>
                <a:spcPct val="0"/>
              </a:spcBef>
              <a:buFontTx/>
              <a:buChar char="-"/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Déposer ce document avec </a:t>
            </a: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l'original du bordereau de livraison,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dans la bannette transparente </a:t>
            </a:r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  <a:ea typeface="ＭＳ Ｐゴシック" pitchFamily="-110" charset="-128"/>
                <a:sym typeface="Wingdings"/>
              </a:rPr>
              <a:t>ENSAM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H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alle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4 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près du bureau de Christophe CANU.</a:t>
            </a:r>
            <a:endParaRPr lang="fr-FR" sz="1600" dirty="0">
              <a:solidFill>
                <a:prstClr val="black"/>
              </a:solidFill>
              <a:ea typeface="ＭＳ Ｐゴシック" pitchFamily="-110" charset="-128"/>
              <a:sym typeface="Wingdings"/>
            </a:endParaRPr>
          </a:p>
          <a:p>
            <a:pPr marL="285750" indent="-285750" algn="just">
              <a:spcBef>
                <a:spcPct val="0"/>
              </a:spcBef>
              <a:buFontTx/>
              <a:buChar char="-"/>
            </a:pPr>
            <a:endParaRPr lang="fr-FR" sz="1600" kern="1200" dirty="0">
              <a:solidFill>
                <a:prstClr val="black"/>
              </a:solidFill>
              <a:latin typeface="Times"/>
              <a:ea typeface="ＭＳ Ｐゴシック" pitchFamily="-110" charset="-128"/>
            </a:endParaRPr>
          </a:p>
          <a:p>
            <a:pPr>
              <a:spcBef>
                <a:spcPct val="0"/>
              </a:spcBef>
            </a:pP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N.B. : </a:t>
            </a: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  <a:sym typeface="Wingdings"/>
              </a:rPr>
              <a:t>Ces documents seront transmis au </a:t>
            </a: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Service Administratif et Financier du Campus. La mise en paiement est alors déclenchée par le </a:t>
            </a:r>
            <a:r>
              <a:rPr lang="fr-FR" sz="16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Service financier du </a:t>
            </a:r>
            <a:r>
              <a:rPr lang="fr-FR" sz="16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Campus vers l'Agence Comptable qui mandate la facture.</a:t>
            </a:r>
          </a:p>
          <a:p>
            <a:pPr lvl="0">
              <a:spcBef>
                <a:spcPct val="0"/>
              </a:spcBef>
            </a:pPr>
            <a:endParaRPr lang="fr-FR" sz="1600" kern="1200" dirty="0">
              <a:solidFill>
                <a:prstClr val="black"/>
              </a:solidFill>
              <a:latin typeface="Times"/>
              <a:ea typeface="ＭＳ Ｐゴシック" pitchFamily="-110" charset="-128"/>
            </a:endParaRPr>
          </a:p>
          <a:p>
            <a:endParaRPr lang="fr-FR" sz="1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87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(2/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3782169"/>
          </a:xfrm>
        </p:spPr>
        <p:txBody>
          <a:bodyPr/>
          <a:lstStyle/>
          <a:p>
            <a:r>
              <a:rPr lang="fr-FR" dirty="0" smtClean="0"/>
              <a:t>Création d’un tiers :</a:t>
            </a:r>
          </a:p>
          <a:p>
            <a:r>
              <a:rPr lang="fr-FR" sz="1800" dirty="0" smtClean="0"/>
              <a:t>Si le fournisseur n’est pas dans le déroulé sur YADA, il faut en demander la création.</a:t>
            </a:r>
          </a:p>
          <a:p>
            <a:r>
              <a:rPr lang="fr-FR" sz="1800" dirty="0" smtClean="0"/>
              <a:t>-envoyer au fournisseur un formulaire de demande de création d’un tiers, disponible sur l’application YADA.</a:t>
            </a:r>
          </a:p>
          <a:p>
            <a:r>
              <a:rPr lang="fr-FR" sz="1800" dirty="0" smtClean="0"/>
              <a:t>Envoyer ce formulaire sur : </a:t>
            </a:r>
            <a:r>
              <a:rPr lang="fr-FR" sz="1800" dirty="0" smtClean="0">
                <a:solidFill>
                  <a:srgbClr val="7030A0"/>
                </a:solidFill>
                <a:hlinkClick r:id="rId2"/>
              </a:rPr>
              <a:t>sacp-uea@ensam.eu</a:t>
            </a:r>
            <a:endParaRPr lang="fr-FR" sz="1800" dirty="0" smtClean="0">
              <a:solidFill>
                <a:srgbClr val="7030A0"/>
              </a:solidFill>
            </a:endParaRPr>
          </a:p>
          <a:p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Mise à jour le 14 mars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140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(2/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tutoriel Y	ADA est disponible sur ETRE et YADA. </a:t>
            </a:r>
          </a:p>
          <a:p>
            <a:r>
              <a:rPr lang="fr-FR" dirty="0" smtClean="0"/>
              <a:t>Rappel :</a:t>
            </a:r>
            <a:endParaRPr lang="fr-FR" dirty="0"/>
          </a:p>
          <a:p>
            <a:r>
              <a:rPr lang="fr-FR" sz="1800" dirty="0" smtClean="0"/>
              <a:t>Si </a:t>
            </a:r>
            <a:r>
              <a:rPr lang="fr-FR" sz="1800" dirty="0"/>
              <a:t>l’établissement a conclu un marché, vous devez obligatoirement passer une demande d’achat auprès du titulaire du marché (sous réserve de la disponibilité des crédits). </a:t>
            </a:r>
          </a:p>
          <a:p>
            <a:r>
              <a:rPr lang="fr-FR" sz="1800" dirty="0"/>
              <a:t>Si l’établissement n’a pas conclu de marché,</a:t>
            </a:r>
          </a:p>
          <a:p>
            <a:r>
              <a:rPr lang="fr-FR" sz="1800" dirty="0"/>
              <a:t>Pour les achats inférieurs à 15 000 € HT, respectez les règles de la commande publique (égalité de traitement, transparence et liberté d’accès);</a:t>
            </a:r>
          </a:p>
          <a:p>
            <a:r>
              <a:rPr lang="fr-FR" sz="1800" dirty="0"/>
              <a:t>Si votre commande est égale ou supérieure à 15 000 €, vous devez réaliser un marché (dans ce cas, rapprochez-vous </a:t>
            </a:r>
            <a:r>
              <a:rPr lang="fr-FR" sz="1800" dirty="0" smtClean="0"/>
              <a:t>du SAF qui sera l’intermédiaire avec les services de l’ENSAM).</a:t>
            </a:r>
            <a:r>
              <a:rPr lang="fr-FR" sz="1800" dirty="0"/>
              <a:t> Les fournitures de bureau et de papier doivent être commandées auprès de l’UGAP </a:t>
            </a:r>
            <a:r>
              <a:rPr lang="fr-FR" sz="1800" dirty="0" smtClean="0"/>
              <a:t>par l’intermédiaire de Christine Schrive.</a:t>
            </a:r>
            <a:endParaRPr lang="fr-FR" sz="1800" dirty="0"/>
          </a:p>
          <a:p>
            <a:r>
              <a:rPr lang="fr-FR" sz="1800" dirty="0"/>
              <a:t>Pour toute commande de matériel informatique, la Direction des Systèmes d’Information vérifie l’opportunité de l’achat.</a:t>
            </a:r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218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(3/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2801" y="971550"/>
            <a:ext cx="4377655" cy="5230736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019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(4/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1395" y="1196752"/>
            <a:ext cx="3864888" cy="4929411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818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(5/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914400"/>
            <a:ext cx="36576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51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(6/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3648" y="764704"/>
            <a:ext cx="4322389" cy="5360665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310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(7/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711" y="1109297"/>
            <a:ext cx="4425851" cy="4701748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305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a typeface="ＭＳ Ｐゴシック" pitchFamily="-110" charset="-128"/>
              </a:rPr>
              <a:t>COMMANDE avec l’ ENSAM </a:t>
            </a:r>
            <a:r>
              <a:rPr lang="fr-FR" dirty="0" smtClean="0">
                <a:ea typeface="ＭＳ Ｐゴシック" pitchFamily="-110" charset="-128"/>
              </a:rPr>
              <a:t>(8/ </a:t>
            </a:r>
            <a:r>
              <a:rPr lang="fr-FR" dirty="0">
                <a:ea typeface="ＭＳ Ｐゴシック" pitchFamily="-110" charset="-128"/>
              </a:rPr>
              <a:t>9)</a:t>
            </a:r>
            <a:br>
              <a:rPr lang="fr-FR" dirty="0">
                <a:ea typeface="ＭＳ Ｐゴシック" pitchFamily="-110" charset="-12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Vous devez enregistrer la demande </a:t>
            </a:r>
            <a:r>
              <a:rPr lang="fr-FR" dirty="0">
                <a:solidFill>
                  <a:prstClr val="black"/>
                </a:solidFill>
              </a:rPr>
              <a:t>qui sera alors télétransmise pour signatures électroniques </a:t>
            </a:r>
            <a:r>
              <a:rPr lang="fr-FR" sz="1400" dirty="0">
                <a:solidFill>
                  <a:prstClr val="black"/>
                </a:solidFill>
              </a:rPr>
              <a:t>(Directeur du PIMM, Directeur du Campus, </a:t>
            </a:r>
            <a:r>
              <a:rPr lang="fr-FR" sz="1400" dirty="0" smtClean="0">
                <a:solidFill>
                  <a:prstClr val="black"/>
                </a:solidFill>
              </a:rPr>
              <a:t>Service financier du Campus de Paris </a:t>
            </a:r>
            <a:r>
              <a:rPr lang="fr-FR" sz="1400" dirty="0">
                <a:solidFill>
                  <a:prstClr val="black"/>
                </a:solidFill>
              </a:rPr>
              <a:t>et DG, Directeur Général). </a:t>
            </a:r>
            <a:r>
              <a:rPr lang="fr-FR" dirty="0">
                <a:solidFill>
                  <a:prstClr val="black"/>
                </a:solidFill>
              </a:rPr>
              <a:t>Vous pouvez suivre l'avancement de votre DA  </a:t>
            </a:r>
            <a:r>
              <a:rPr lang="fr-FR" dirty="0" smtClean="0">
                <a:solidFill>
                  <a:prstClr val="black"/>
                </a:solidFill>
              </a:rPr>
              <a:t>sur le site YADA</a:t>
            </a:r>
            <a:endParaRPr lang="fr-FR" dirty="0">
              <a:solidFill>
                <a:prstClr val="black"/>
              </a:solidFill>
            </a:endParaRPr>
          </a:p>
          <a:p>
            <a:endParaRPr lang="fr-FR" sz="1200" dirty="0">
              <a:solidFill>
                <a:prstClr val="black"/>
              </a:solidFill>
            </a:endParaRPr>
          </a:p>
          <a:p>
            <a:r>
              <a:rPr lang="fr-FR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 </a:t>
            </a:r>
            <a:r>
              <a:rPr lang="fr-FR" dirty="0">
                <a:solidFill>
                  <a:prstClr val="black"/>
                </a:solidFill>
              </a:rPr>
              <a:t>Après ce  circuit de signature, vous en êtes informé par courriel et vous pouvez télécharger </a:t>
            </a:r>
            <a:r>
              <a:rPr lang="fr-FR" u="sng" dirty="0">
                <a:solidFill>
                  <a:srgbClr val="C00000"/>
                </a:solidFill>
              </a:rPr>
              <a:t>votre Commande que vous devez envoyer au fournisseur</a:t>
            </a:r>
            <a:r>
              <a:rPr lang="fr-FR" dirty="0">
                <a:solidFill>
                  <a:prstClr val="black"/>
                </a:solidFill>
              </a:rPr>
              <a:t>.</a:t>
            </a:r>
          </a:p>
          <a:p>
            <a:pPr marL="0" lvl="1">
              <a:spcBef>
                <a:spcPct val="0"/>
              </a:spcBef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 Vous devez remplir et apporter à la loge du 21 rue Pinel, le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  <a:hlinkClick r:id="rId2"/>
              </a:rPr>
              <a:t>formulaire ENSAM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 de colis en attente de livraison.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9342815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 PIMM">
  <a:themeElements>
    <a:clrScheme name="Foyer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31001</TotalTime>
  <Words>574</Words>
  <Application>Microsoft Office PowerPoint</Application>
  <PresentationFormat>Affichage à l'écran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Cambria</vt:lpstr>
      <vt:lpstr>Times</vt:lpstr>
      <vt:lpstr>Wingdings</vt:lpstr>
      <vt:lpstr>Présentation PIMM</vt:lpstr>
      <vt:lpstr>COMMANDE avec l’ ENSAM (1/ 9) </vt:lpstr>
      <vt:lpstr>COMMANDE avec l’ ENSAM (2/ 9) </vt:lpstr>
      <vt:lpstr>COMMANDE avec l’ ENSAM (2/ 9) </vt:lpstr>
      <vt:lpstr>COMMANDE avec l’ ENSAM (3/ 9) </vt:lpstr>
      <vt:lpstr>COMMANDE avec l’ ENSAM (4/ 9) </vt:lpstr>
      <vt:lpstr>COMMANDE avec l’ ENSAM (5/ 9) </vt:lpstr>
      <vt:lpstr>COMMANDE avec l’ ENSAM (6/ 9) </vt:lpstr>
      <vt:lpstr>COMMANDE avec l’ ENSAM (7/ 9) </vt:lpstr>
      <vt:lpstr>COMMANDE avec l’ ENSAM (8/ 9) </vt:lpstr>
      <vt:lpstr>COMMANDE avec l’ ENSAM (9/ 9) </vt:lpstr>
    </vt:vector>
  </TitlesOfParts>
  <Company>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BRETHEAU</dc:creator>
  <cp:lastModifiedBy>SCHRIVE Christine</cp:lastModifiedBy>
  <cp:revision>706</cp:revision>
  <cp:lastPrinted>2011-11-20T20:34:33Z</cp:lastPrinted>
  <dcterms:created xsi:type="dcterms:W3CDTF">2010-04-14T15:30:15Z</dcterms:created>
  <dcterms:modified xsi:type="dcterms:W3CDTF">2023-03-14T13:19:50Z</dcterms:modified>
</cp:coreProperties>
</file>